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03"/>
  </p:normalViewPr>
  <p:slideViewPr>
    <p:cSldViewPr snapToGrid="0" snapToObjects="1">
      <p:cViewPr varScale="1">
        <p:scale>
          <a:sx n="145" d="100"/>
          <a:sy n="145" d="100"/>
        </p:scale>
        <p:origin x="6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524806c2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524806c2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524806c26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524806c2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24806c26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24806c26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2660a626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2660a62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52660a626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52660a62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3524806c26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3524806c26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24806c26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24806c26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24806c26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24806c26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524806c26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524806c2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524806c26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524806c26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2660a62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2660a62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24806c26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24806c2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24806c26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24806c26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524806c2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524806c2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24806c26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24806c26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524806c26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524806c26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52660a62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52660a62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333f9c302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333f9c302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d02477397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d0247739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1338d2d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1338d2d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0013480aa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0013480a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24806c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24806c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52660a62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352660a62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24806c2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24806c2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3524806c26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3524806c2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nl"/>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video" Target="https://www.youtube.com/embed/x-NQgHjxZsY?feature=oembed" TargetMode="Externa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video" Target="https://www.youtube.com/embed/-BninSrxsqM?feature=oembed" TargetMode="Externa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video" Target="https://www.youtube.com/embed/06Pfjhb5_VQ?feature=oembed" TargetMode="Externa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hyperlink" Target="http://www.youtube.com/watch?v=-BninSrxsq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youtube.com/watch?v=DG43NX7Xje0"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3.jp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hyperlink" Target="http://www.youtube.com/watch?v=u5FUhkpzv7Q"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5.jp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video" Target="https://www.youtube.com/embed/MxQWLbdGLfE?feature=oembed" TargetMode="External"/><Relationship Id="rId5" Type="http://schemas.openxmlformats.org/officeDocument/2006/relationships/image" Target="../media/image1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descr="Comment-faire-de-l-insight-un-puissant-outil-d-innovation_knowledge_standard.jpg"/>
          <p:cNvPicPr preferRelativeResize="0"/>
          <p:nvPr/>
        </p:nvPicPr>
        <p:blipFill>
          <a:blip r:embed="rId3">
            <a:alphaModFix/>
          </a:blip>
          <a:stretch>
            <a:fillRect/>
          </a:stretch>
        </p:blipFill>
        <p:spPr>
          <a:xfrm>
            <a:off x="4060" y="0"/>
            <a:ext cx="9135880" cy="5143500"/>
          </a:xfrm>
          <a:prstGeom prst="rect">
            <a:avLst/>
          </a:prstGeom>
          <a:noFill/>
          <a:ln>
            <a:noFill/>
          </a:ln>
        </p:spPr>
      </p:pic>
      <p:sp>
        <p:nvSpPr>
          <p:cNvPr id="55" name="Google Shape;55;p13"/>
          <p:cNvSpPr/>
          <p:nvPr/>
        </p:nvSpPr>
        <p:spPr>
          <a:xfrm>
            <a:off x="8025" y="1847775"/>
            <a:ext cx="9135900" cy="16857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
              <a:t>Get it out of your head!</a:t>
            </a:r>
            <a:endParaRPr/>
          </a:p>
        </p:txBody>
      </p:sp>
      <p:sp>
        <p:nvSpPr>
          <p:cNvPr id="57" name="Google Shape;57;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l"/>
              <a:t>Innovation &amp; prototyping</a:t>
            </a:r>
            <a:endParaRPr/>
          </a:p>
        </p:txBody>
      </p:sp>
      <p:pic>
        <p:nvPicPr>
          <p:cNvPr id="58" name="Google Shape;58;p13"/>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59" name="Google Shape;59;p13"/>
          <p:cNvSpPr txBox="1"/>
          <p:nvPr/>
        </p:nvSpPr>
        <p:spPr>
          <a:xfrm>
            <a:off x="7203975" y="4679825"/>
            <a:ext cx="1768500" cy="1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dirty="0"/>
              <a:t>Frank Kroondijk ‘19</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Association Chain</a:t>
            </a:r>
            <a:endParaRPr/>
          </a:p>
        </p:txBody>
      </p:sp>
      <p:pic>
        <p:nvPicPr>
          <p:cNvPr id="140" name="Google Shape;140;p22"/>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41" name="Google Shape;141;p22"/>
          <p:cNvPicPr preferRelativeResize="0"/>
          <p:nvPr/>
        </p:nvPicPr>
        <p:blipFill>
          <a:blip r:embed="rId4">
            <a:alphaModFix/>
          </a:blip>
          <a:stretch>
            <a:fillRect/>
          </a:stretch>
        </p:blipFill>
        <p:spPr>
          <a:xfrm>
            <a:off x="1196025" y="2206075"/>
            <a:ext cx="1419225" cy="1428750"/>
          </a:xfrm>
          <a:prstGeom prst="rect">
            <a:avLst/>
          </a:prstGeom>
          <a:noFill/>
          <a:ln>
            <a:noFill/>
          </a:ln>
        </p:spPr>
      </p:pic>
      <p:sp>
        <p:nvSpPr>
          <p:cNvPr id="142" name="Google Shape;142;p22"/>
          <p:cNvSpPr txBox="1"/>
          <p:nvPr/>
        </p:nvSpPr>
        <p:spPr>
          <a:xfrm>
            <a:off x="4882600" y="1751775"/>
            <a:ext cx="3000000" cy="30000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nl" sz="2250" b="1">
                <a:solidFill>
                  <a:srgbClr val="853468"/>
                </a:solidFill>
              </a:rPr>
              <a:t>Voorbeeld</a:t>
            </a:r>
            <a:endParaRPr sz="2250" b="1">
              <a:solidFill>
                <a:srgbClr val="853468"/>
              </a:solidFill>
            </a:endParaRPr>
          </a:p>
          <a:p>
            <a:pPr marL="0" lvl="0" indent="0" algn="l" rtl="0">
              <a:lnSpc>
                <a:spcPct val="150000"/>
              </a:lnSpc>
              <a:spcBef>
                <a:spcPts val="0"/>
              </a:spcBef>
              <a:spcAft>
                <a:spcPts val="1600"/>
              </a:spcAft>
              <a:buNone/>
            </a:pPr>
            <a:r>
              <a:rPr lang="nl" sz="1350">
                <a:solidFill>
                  <a:schemeClr val="dk1"/>
                </a:solidFill>
              </a:rPr>
              <a:t>Zwaard -&gt; Ridder -&gt; Kasteel -&gt; Stenen -&gt; Groeve -&gt; ...</a:t>
            </a:r>
            <a:endParaRPr sz="135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48" name="Google Shape;148;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4 Minute Timer">
            <a:hlinkClick r:id="" action="ppaction://media"/>
            <a:extLst>
              <a:ext uri="{FF2B5EF4-FFF2-40B4-BE49-F238E27FC236}">
                <a16:creationId xmlns:a16="http://schemas.microsoft.com/office/drawing/2014/main" id="{DF5B7040-651E-7D4B-ACFB-2B07B29F95D9}"/>
              </a:ext>
            </a:extLst>
          </p:cNvPr>
          <p:cNvPicPr>
            <a:picLocks noRot="1" noChangeAspect="1"/>
          </p:cNvPicPr>
          <p:nvPr>
            <a:videoFile r:link="rId1"/>
          </p:nvPr>
        </p:nvPicPr>
        <p:blipFill>
          <a:blip r:embed="rId4"/>
          <a:stretch>
            <a:fillRect/>
          </a:stretch>
        </p:blipFill>
        <p:spPr>
          <a:xfrm>
            <a:off x="0" y="0"/>
            <a:ext cx="9144000" cy="51682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Association Chain</a:t>
            </a:r>
            <a:endParaRPr/>
          </a:p>
        </p:txBody>
      </p:sp>
      <p:pic>
        <p:nvPicPr>
          <p:cNvPr id="156" name="Google Shape;156;p24"/>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57" name="Google Shape;157;p24"/>
          <p:cNvPicPr preferRelativeResize="0"/>
          <p:nvPr/>
        </p:nvPicPr>
        <p:blipFill>
          <a:blip r:embed="rId4">
            <a:alphaModFix/>
          </a:blip>
          <a:stretch>
            <a:fillRect/>
          </a:stretch>
        </p:blipFill>
        <p:spPr>
          <a:xfrm>
            <a:off x="1196025" y="2206075"/>
            <a:ext cx="1419225" cy="1428750"/>
          </a:xfrm>
          <a:prstGeom prst="rect">
            <a:avLst/>
          </a:prstGeom>
          <a:noFill/>
          <a:ln>
            <a:noFill/>
          </a:ln>
        </p:spPr>
      </p:pic>
      <p:sp>
        <p:nvSpPr>
          <p:cNvPr id="158" name="Google Shape;158;p24"/>
          <p:cNvSpPr txBox="1"/>
          <p:nvPr/>
        </p:nvSpPr>
        <p:spPr>
          <a:xfrm>
            <a:off x="4882600" y="1751775"/>
            <a:ext cx="3000000" cy="30000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1600"/>
              </a:spcAft>
              <a:buNone/>
            </a:pPr>
            <a:r>
              <a:rPr lang="nl" sz="2250" b="1">
                <a:solidFill>
                  <a:srgbClr val="853468"/>
                </a:solidFill>
              </a:rPr>
              <a:t>Resultaten</a:t>
            </a:r>
            <a:endParaRPr sz="135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5"/>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Brainwriting 1 - jouw vak</a:t>
            </a:r>
            <a:endParaRPr/>
          </a:p>
        </p:txBody>
      </p:sp>
      <p:pic>
        <p:nvPicPr>
          <p:cNvPr id="165" name="Google Shape;165;p25"/>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66" name="Google Shape;166;p25"/>
          <p:cNvPicPr preferRelativeResize="0"/>
          <p:nvPr/>
        </p:nvPicPr>
        <p:blipFill>
          <a:blip r:embed="rId4">
            <a:alphaModFix/>
          </a:blip>
          <a:stretch>
            <a:fillRect/>
          </a:stretch>
        </p:blipFill>
        <p:spPr>
          <a:xfrm>
            <a:off x="1024550" y="1535800"/>
            <a:ext cx="4685475" cy="3119899"/>
          </a:xfrm>
          <a:prstGeom prst="rect">
            <a:avLst/>
          </a:prstGeom>
          <a:noFill/>
          <a:ln>
            <a:noFill/>
          </a:ln>
        </p:spPr>
      </p:pic>
      <p:pic>
        <p:nvPicPr>
          <p:cNvPr id="167" name="Google Shape;167;p25"/>
          <p:cNvPicPr preferRelativeResize="0"/>
          <p:nvPr/>
        </p:nvPicPr>
        <p:blipFill>
          <a:blip r:embed="rId5">
            <a:alphaModFix/>
          </a:blip>
          <a:stretch>
            <a:fillRect/>
          </a:stretch>
        </p:blipFill>
        <p:spPr>
          <a:xfrm>
            <a:off x="6418412" y="2575700"/>
            <a:ext cx="2106275" cy="2096914"/>
          </a:xfrm>
          <a:prstGeom prst="rect">
            <a:avLst/>
          </a:prstGeom>
          <a:noFill/>
          <a:ln>
            <a:noFill/>
          </a:ln>
        </p:spPr>
      </p:pic>
      <p:sp>
        <p:nvSpPr>
          <p:cNvPr id="168" name="Google Shape;168;p25"/>
          <p:cNvSpPr txBox="1"/>
          <p:nvPr/>
        </p:nvSpPr>
        <p:spPr>
          <a:xfrm>
            <a:off x="5799050" y="1391775"/>
            <a:ext cx="3345000" cy="9111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nl" sz="1600"/>
              <a:t>Vak in symbolen/iconen</a:t>
            </a:r>
            <a:endParaRPr sz="1600"/>
          </a:p>
          <a:p>
            <a:pPr marL="457200" lvl="0" indent="-330200" algn="l" rtl="0">
              <a:spcBef>
                <a:spcPts val="0"/>
              </a:spcBef>
              <a:spcAft>
                <a:spcPts val="0"/>
              </a:spcAft>
              <a:buSzPts val="1600"/>
              <a:buChar char="-"/>
            </a:pPr>
            <a:r>
              <a:rPr lang="nl" sz="1600"/>
              <a:t>woorden bij symbolen/iconen</a:t>
            </a:r>
            <a:endParaRPr sz="1600"/>
          </a:p>
          <a:p>
            <a:pPr marL="457200" lvl="0" indent="-330200" algn="l" rtl="0">
              <a:spcBef>
                <a:spcPts val="0"/>
              </a:spcBef>
              <a:spcAft>
                <a:spcPts val="0"/>
              </a:spcAft>
              <a:buSzPts val="1600"/>
              <a:buChar char="-"/>
            </a:pPr>
            <a:r>
              <a:rPr lang="nl" sz="1600"/>
              <a:t>omschrijving bij woorden</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74" name="Google Shape;174;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5 Minute Countdown (High Quality)">
            <a:hlinkClick r:id="" action="ppaction://media"/>
            <a:extLst>
              <a:ext uri="{FF2B5EF4-FFF2-40B4-BE49-F238E27FC236}">
                <a16:creationId xmlns:a16="http://schemas.microsoft.com/office/drawing/2014/main" id="{39F2C378-A60D-B746-B137-97DCC7AB4EFD}"/>
              </a:ext>
            </a:extLst>
          </p:cNvPr>
          <p:cNvPicPr>
            <a:picLocks noRot="1" noChangeAspect="1"/>
          </p:cNvPicPr>
          <p:nvPr>
            <a:videoFile r:link="rId1"/>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Challenge!</a:t>
            </a:r>
            <a:endParaRPr/>
          </a:p>
        </p:txBody>
      </p:sp>
      <p:pic>
        <p:nvPicPr>
          <p:cNvPr id="182" name="Google Shape;182;p27"/>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183" name="Google Shape;183;p27"/>
          <p:cNvSpPr txBox="1"/>
          <p:nvPr/>
        </p:nvSpPr>
        <p:spPr>
          <a:xfrm>
            <a:off x="818700" y="1759225"/>
            <a:ext cx="75066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1600"/>
              </a:spcAft>
              <a:buNone/>
            </a:pPr>
            <a:r>
              <a:rPr lang="nl" sz="2300" b="1">
                <a:solidFill>
                  <a:schemeClr val="dk1"/>
                </a:solidFill>
              </a:rPr>
              <a:t>Hoe kunnen we het D’Lab veel meer bekendheid geven op alle vestigingen van het Friesland College</a:t>
            </a:r>
            <a:endParaRPr sz="2300" b="1">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Braindump</a:t>
            </a:r>
            <a:endParaRPr/>
          </a:p>
        </p:txBody>
      </p:sp>
      <p:pic>
        <p:nvPicPr>
          <p:cNvPr id="190" name="Google Shape;190;p28"/>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91" name="Google Shape;191;p28"/>
          <p:cNvPicPr preferRelativeResize="0"/>
          <p:nvPr/>
        </p:nvPicPr>
        <p:blipFill>
          <a:blip r:embed="rId4">
            <a:alphaModFix/>
          </a:blip>
          <a:stretch>
            <a:fillRect/>
          </a:stretch>
        </p:blipFill>
        <p:spPr>
          <a:xfrm>
            <a:off x="1385888" y="1900425"/>
            <a:ext cx="6372225" cy="2466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97" name="Google Shape;197;p2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 name="3 Minute Countdown">
            <a:hlinkClick r:id="" action="ppaction://media"/>
            <a:extLst>
              <a:ext uri="{FF2B5EF4-FFF2-40B4-BE49-F238E27FC236}">
                <a16:creationId xmlns:a16="http://schemas.microsoft.com/office/drawing/2014/main" id="{D92A3055-BC8C-0E4D-AEA6-A9B68F8E8C1F}"/>
              </a:ext>
            </a:extLst>
          </p:cNvPr>
          <p:cNvPicPr>
            <a:picLocks noRot="1" noChangeAspect="1"/>
          </p:cNvPicPr>
          <p:nvPr>
            <a:videoFile r:link="rId1"/>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sz="4800"/>
              <a:t>Brainwriting 2 - aanvullen</a:t>
            </a:r>
            <a:endParaRPr sz="4800"/>
          </a:p>
        </p:txBody>
      </p:sp>
      <p:pic>
        <p:nvPicPr>
          <p:cNvPr id="205" name="Google Shape;205;p30"/>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06" name="Google Shape;206;p30"/>
          <p:cNvPicPr preferRelativeResize="0"/>
          <p:nvPr/>
        </p:nvPicPr>
        <p:blipFill>
          <a:blip r:embed="rId4">
            <a:alphaModFix/>
          </a:blip>
          <a:stretch>
            <a:fillRect/>
          </a:stretch>
        </p:blipFill>
        <p:spPr>
          <a:xfrm>
            <a:off x="1024550" y="1535800"/>
            <a:ext cx="4685475" cy="3119899"/>
          </a:xfrm>
          <a:prstGeom prst="rect">
            <a:avLst/>
          </a:prstGeom>
          <a:noFill/>
          <a:ln>
            <a:noFill/>
          </a:ln>
        </p:spPr>
      </p:pic>
      <p:pic>
        <p:nvPicPr>
          <p:cNvPr id="207" name="Google Shape;207;p30"/>
          <p:cNvPicPr preferRelativeResize="0"/>
          <p:nvPr/>
        </p:nvPicPr>
        <p:blipFill>
          <a:blip r:embed="rId5">
            <a:alphaModFix/>
          </a:blip>
          <a:stretch>
            <a:fillRect/>
          </a:stretch>
        </p:blipFill>
        <p:spPr>
          <a:xfrm>
            <a:off x="6615350" y="2558775"/>
            <a:ext cx="2106275" cy="209691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13" name="Google Shape;213;p3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14" name="Google Shape;214;p31" descr="High quality 5 minute countdown timer. Feel free to use this countdown timer, just make sure to give me credit!&#10;&#10;Music:&#10;Influx by Disfunktion.&#10;Only Human (Instrumental) by Parade of Lights" title="5 Minute Countdown (High Quality)">
            <a:hlinkClick r:id="rId3"/>
          </p:cNvPr>
          <p:cNvPicPr preferRelativeResize="0"/>
          <p:nvPr/>
        </p:nvPicPr>
        <p:blipFill>
          <a:blip r:embed="rId4">
            <a:alphaModFix/>
          </a:blip>
          <a:stretch>
            <a:fillRect/>
          </a:stretch>
        </p:blipFill>
        <p:spPr>
          <a:xfrm>
            <a:off x="-208725" y="-894525"/>
            <a:ext cx="9772650" cy="7329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Agenda</a:t>
            </a:r>
            <a:endParaRPr/>
          </a:p>
        </p:txBody>
      </p:sp>
      <p:pic>
        <p:nvPicPr>
          <p:cNvPr id="66" name="Google Shape;66;p14"/>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67" name="Google Shape;67;p14"/>
          <p:cNvSpPr txBox="1"/>
          <p:nvPr/>
        </p:nvSpPr>
        <p:spPr>
          <a:xfrm>
            <a:off x="554700" y="1573300"/>
            <a:ext cx="7967400" cy="3237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nl"/>
              <a:t>Inloop Koffie &amp; Thee</a:t>
            </a:r>
            <a:endParaRPr/>
          </a:p>
          <a:p>
            <a:pPr marL="457200" lvl="0" indent="-317500" algn="l" rtl="0">
              <a:spcBef>
                <a:spcPts val="0"/>
              </a:spcBef>
              <a:spcAft>
                <a:spcPts val="0"/>
              </a:spcAft>
              <a:buSzPts val="1400"/>
              <a:buChar char="-"/>
            </a:pPr>
            <a:r>
              <a:rPr lang="nl"/>
              <a:t>Wie wel en niet aanwezig? nieuwe namen?</a:t>
            </a:r>
            <a:endParaRPr/>
          </a:p>
          <a:p>
            <a:pPr marL="457200" lvl="0" indent="-317500" algn="l" rtl="0">
              <a:spcBef>
                <a:spcPts val="0"/>
              </a:spcBef>
              <a:spcAft>
                <a:spcPts val="0"/>
              </a:spcAft>
              <a:buSzPts val="1400"/>
              <a:buChar char="-"/>
            </a:pPr>
            <a:r>
              <a:rPr lang="nl"/>
              <a:t>Inchecken</a:t>
            </a:r>
            <a:endParaRPr/>
          </a:p>
          <a:p>
            <a:pPr marL="457200" lvl="0" indent="-317500" algn="l" rtl="0">
              <a:spcBef>
                <a:spcPts val="0"/>
              </a:spcBef>
              <a:spcAft>
                <a:spcPts val="0"/>
              </a:spcAft>
              <a:buSzPts val="1400"/>
              <a:buChar char="-"/>
            </a:pPr>
            <a:r>
              <a:rPr lang="nl"/>
              <a:t>Terugkijken</a:t>
            </a:r>
            <a:endParaRPr/>
          </a:p>
          <a:p>
            <a:pPr marL="914400" lvl="1" indent="-317500" algn="l" rtl="0">
              <a:spcBef>
                <a:spcPts val="0"/>
              </a:spcBef>
              <a:spcAft>
                <a:spcPts val="0"/>
              </a:spcAft>
              <a:buSzPts val="1400"/>
              <a:buChar char="-"/>
            </a:pPr>
            <a:r>
              <a:rPr lang="nl"/>
              <a:t>Essentie van dit keuzedeel</a:t>
            </a:r>
            <a:endParaRPr/>
          </a:p>
          <a:p>
            <a:pPr marL="914400" lvl="1" indent="-317500" algn="l" rtl="0">
              <a:spcBef>
                <a:spcPts val="0"/>
              </a:spcBef>
              <a:spcAft>
                <a:spcPts val="0"/>
              </a:spcAft>
              <a:buSzPts val="1400"/>
              <a:buChar char="-"/>
            </a:pPr>
            <a:r>
              <a:rPr lang="nl"/>
              <a:t>Essentie van vorige keer</a:t>
            </a:r>
            <a:endParaRPr/>
          </a:p>
          <a:p>
            <a:pPr marL="914400" lvl="1" indent="-317500" algn="l" rtl="0">
              <a:spcBef>
                <a:spcPts val="0"/>
              </a:spcBef>
              <a:spcAft>
                <a:spcPts val="0"/>
              </a:spcAft>
              <a:buSzPts val="1400"/>
              <a:buChar char="-"/>
            </a:pPr>
            <a:r>
              <a:rPr lang="nl"/>
              <a:t>Belangrijkste leerervaring</a:t>
            </a:r>
            <a:endParaRPr/>
          </a:p>
          <a:p>
            <a:pPr marL="914400" lvl="1" indent="-317500" algn="l" rtl="0">
              <a:spcBef>
                <a:spcPts val="0"/>
              </a:spcBef>
              <a:spcAft>
                <a:spcPts val="0"/>
              </a:spcAft>
              <a:buSzPts val="1400"/>
              <a:buChar char="-"/>
            </a:pPr>
            <a:r>
              <a:rPr lang="nl"/>
              <a:t>Tips &amp; Tops</a:t>
            </a:r>
            <a:endParaRPr/>
          </a:p>
          <a:p>
            <a:pPr marL="457200" lvl="0" indent="-317500" algn="l" rtl="0">
              <a:spcBef>
                <a:spcPts val="0"/>
              </a:spcBef>
              <a:spcAft>
                <a:spcPts val="0"/>
              </a:spcAft>
              <a:buSzPts val="1400"/>
              <a:buChar char="-"/>
            </a:pPr>
            <a:r>
              <a:rPr lang="nl"/>
              <a:t>Vandaag op het programma</a:t>
            </a:r>
            <a:endParaRPr/>
          </a:p>
          <a:p>
            <a:pPr marL="914400" lvl="1" indent="-317500" algn="l" rtl="0">
              <a:spcBef>
                <a:spcPts val="0"/>
              </a:spcBef>
              <a:spcAft>
                <a:spcPts val="0"/>
              </a:spcAft>
              <a:buSzPts val="1400"/>
              <a:buChar char="-"/>
            </a:pPr>
            <a:r>
              <a:rPr lang="nl"/>
              <a:t>Exameneisen</a:t>
            </a:r>
            <a:endParaRPr/>
          </a:p>
          <a:p>
            <a:pPr marL="914400" lvl="1" indent="-317500" algn="l" rtl="0">
              <a:spcBef>
                <a:spcPts val="0"/>
              </a:spcBef>
              <a:spcAft>
                <a:spcPts val="0"/>
              </a:spcAft>
              <a:buSzPts val="1400"/>
              <a:buChar char="-"/>
            </a:pPr>
            <a:r>
              <a:rPr lang="nl"/>
              <a:t>Associatief brainstormen (relatie met Licht Challenge)</a:t>
            </a:r>
            <a:endParaRPr/>
          </a:p>
          <a:p>
            <a:pPr marL="914400" lvl="1" indent="-317500" algn="l" rtl="0">
              <a:spcBef>
                <a:spcPts val="0"/>
              </a:spcBef>
              <a:spcAft>
                <a:spcPts val="0"/>
              </a:spcAft>
              <a:buSzPts val="1400"/>
              <a:buChar char="-"/>
            </a:pPr>
            <a:r>
              <a:rPr lang="nl"/>
              <a:t>Tijdens de pauze rondleiding door het pand (die dat nog niet hebben gedaan)</a:t>
            </a:r>
            <a:endParaRPr/>
          </a:p>
          <a:p>
            <a:pPr marL="914400" lvl="1" indent="-317500" algn="l" rtl="0">
              <a:spcBef>
                <a:spcPts val="0"/>
              </a:spcBef>
              <a:spcAft>
                <a:spcPts val="0"/>
              </a:spcAft>
              <a:buSzPts val="1400"/>
              <a:buChar char="-"/>
            </a:pPr>
            <a:r>
              <a:rPr lang="nl"/>
              <a:t>Inzage curriculum &amp; bijhouden van je voortgang</a:t>
            </a:r>
            <a:endParaRPr/>
          </a:p>
          <a:p>
            <a:pPr marL="914400" lvl="1" indent="-317500" algn="l" rtl="0">
              <a:spcBef>
                <a:spcPts val="0"/>
              </a:spcBef>
              <a:spcAft>
                <a:spcPts val="0"/>
              </a:spcAft>
              <a:buSzPts val="1400"/>
              <a:buChar char="-"/>
            </a:pPr>
            <a:r>
              <a:rPr lang="nl"/>
              <a:t>De 4e industriële revolutie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Transporter</a:t>
            </a:r>
            <a:endParaRPr/>
          </a:p>
        </p:txBody>
      </p:sp>
      <p:pic>
        <p:nvPicPr>
          <p:cNvPr id="221" name="Google Shape;221;p32"/>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222" name="Google Shape;222;p32"/>
          <p:cNvSpPr txBox="1"/>
          <p:nvPr/>
        </p:nvSpPr>
        <p:spPr>
          <a:xfrm>
            <a:off x="818700" y="1454425"/>
            <a:ext cx="75066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1600"/>
              </a:spcAft>
              <a:buNone/>
            </a:pPr>
            <a:r>
              <a:rPr lang="nl" sz="2300" b="1">
                <a:solidFill>
                  <a:schemeClr val="dk1"/>
                </a:solidFill>
              </a:rPr>
              <a:t>Hoe kunnen we het D’Lab veel meer bekendheid geven op </a:t>
            </a:r>
            <a:r>
              <a:rPr lang="nl" sz="2300" b="1" i="1">
                <a:solidFill>
                  <a:schemeClr val="dk1"/>
                </a:solidFill>
                <a:highlight>
                  <a:srgbClr val="FFFF00"/>
                </a:highlight>
              </a:rPr>
              <a:t>jouw locatiekaartje</a:t>
            </a:r>
            <a:endParaRPr sz="2300" b="1" i="1">
              <a:solidFill>
                <a:schemeClr val="dk1"/>
              </a:solidFill>
              <a:highlight>
                <a:srgbClr val="FFFF00"/>
              </a:highlight>
            </a:endParaRPr>
          </a:p>
        </p:txBody>
      </p:sp>
      <p:pic>
        <p:nvPicPr>
          <p:cNvPr id="223" name="Google Shape;223;p32"/>
          <p:cNvPicPr preferRelativeResize="0"/>
          <p:nvPr/>
        </p:nvPicPr>
        <p:blipFill>
          <a:blip r:embed="rId4">
            <a:alphaModFix/>
          </a:blip>
          <a:stretch>
            <a:fillRect/>
          </a:stretch>
        </p:blipFill>
        <p:spPr>
          <a:xfrm>
            <a:off x="7040075" y="3220273"/>
            <a:ext cx="1711375" cy="1703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29" name="Google Shape;229;p3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30" name="Google Shape;230;p33" descr="Simple 4 minute countdown timer. Has an alarm sound at the end. &#10;&#10;Set to Tobymac, &quot;Thankful For You&quot;." title="4 minute Countdown Timer">
            <a:hlinkClick r:id="rId3"/>
          </p:cNvPr>
          <p:cNvPicPr preferRelativeResize="0"/>
          <p:nvPr/>
        </p:nvPicPr>
        <p:blipFill>
          <a:blip r:embed="rId4">
            <a:alphaModFix/>
          </a:blip>
          <a:stretch>
            <a:fillRect/>
          </a:stretch>
        </p:blipFill>
        <p:spPr>
          <a:xfrm>
            <a:off x="0" y="-760350"/>
            <a:ext cx="9315500" cy="6986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4"/>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4"/>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Convergeren</a:t>
            </a:r>
            <a:endParaRPr/>
          </a:p>
        </p:txBody>
      </p:sp>
      <p:pic>
        <p:nvPicPr>
          <p:cNvPr id="237" name="Google Shape;237;p34"/>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38" name="Google Shape;238;p34"/>
          <p:cNvPicPr preferRelativeResize="0"/>
          <p:nvPr/>
        </p:nvPicPr>
        <p:blipFill>
          <a:blip r:embed="rId4">
            <a:alphaModFix/>
          </a:blip>
          <a:stretch>
            <a:fillRect/>
          </a:stretch>
        </p:blipFill>
        <p:spPr>
          <a:xfrm>
            <a:off x="1600200" y="1557525"/>
            <a:ext cx="5943600" cy="3171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44" name="Google Shape;244;p3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45" name="Google Shape;245;p35" descr="A Countdown Timer made in After Effects.Every minute an artificial voice tells you the time which is left. For the last minute the announcement is every 10 seconds and the last ten seconds every second is announced.&#10;------------------------------------------------------------------------------------------------------------------------------------------------------&#10;People, you can use this countdown freely for your own projects as long as you don't make money with it. Please don''t forget to mention my youtube channel (craignex) or my website (www.craigmedialabs.ch) or me (craig diamond).&#10;Thank You!" title="Ten Minutes Deluxe Countdown With Sound FX &amp; Voice 1080p">
            <a:hlinkClick r:id="rId3"/>
          </p:cNvPr>
          <p:cNvPicPr preferRelativeResize="0"/>
          <p:nvPr/>
        </p:nvPicPr>
        <p:blipFill>
          <a:blip r:embed="rId4">
            <a:alphaModFix/>
          </a:blip>
          <a:stretch>
            <a:fillRect/>
          </a:stretch>
        </p:blipFill>
        <p:spPr>
          <a:xfrm>
            <a:off x="-105750" y="-1123800"/>
            <a:ext cx="10073300" cy="75549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36"/>
          <p:cNvPicPr preferRelativeResize="0"/>
          <p:nvPr/>
        </p:nvPicPr>
        <p:blipFill>
          <a:blip r:embed="rId3">
            <a:alphaModFix/>
          </a:blip>
          <a:stretch>
            <a:fillRect/>
          </a:stretch>
        </p:blipFill>
        <p:spPr>
          <a:xfrm>
            <a:off x="-540150" y="-83650"/>
            <a:ext cx="11604901" cy="5383701"/>
          </a:xfrm>
          <a:prstGeom prst="rect">
            <a:avLst/>
          </a:prstGeom>
          <a:noFill/>
          <a:ln>
            <a:noFill/>
          </a:ln>
        </p:spPr>
      </p:pic>
      <p:sp>
        <p:nvSpPr>
          <p:cNvPr id="251" name="Google Shape;251;p36"/>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6"/>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Presenteren</a:t>
            </a:r>
            <a:endParaRPr/>
          </a:p>
        </p:txBody>
      </p:sp>
      <p:pic>
        <p:nvPicPr>
          <p:cNvPr id="253" name="Google Shape;253;p36"/>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254" name="Google Shape;254;p36"/>
          <p:cNvSpPr txBox="1"/>
          <p:nvPr/>
        </p:nvSpPr>
        <p:spPr>
          <a:xfrm>
            <a:off x="275800" y="2035875"/>
            <a:ext cx="3675000" cy="25866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nl" sz="1800" b="1">
                <a:solidFill>
                  <a:srgbClr val="853468"/>
                </a:solidFill>
              </a:rPr>
              <a:t>Casus</a:t>
            </a:r>
            <a:endParaRPr sz="1800" b="1">
              <a:solidFill>
                <a:srgbClr val="853468"/>
              </a:solidFill>
            </a:endParaRPr>
          </a:p>
          <a:p>
            <a:pPr marL="0" lvl="0" indent="0" algn="ctr" rtl="0">
              <a:lnSpc>
                <a:spcPct val="150000"/>
              </a:lnSpc>
              <a:spcBef>
                <a:spcPts val="0"/>
              </a:spcBef>
              <a:spcAft>
                <a:spcPts val="0"/>
              </a:spcAft>
              <a:buNone/>
            </a:pPr>
            <a:r>
              <a:rPr lang="nl" sz="2300" b="1">
                <a:solidFill>
                  <a:schemeClr val="dk1"/>
                </a:solidFill>
              </a:rPr>
              <a:t>Hoe kunnen we het D’Lab veel meer bekendheid geven op alle vestigingen van het Friesland College</a:t>
            </a:r>
            <a:endParaRPr sz="2300" b="1">
              <a:solidFill>
                <a:schemeClr val="dk1"/>
              </a:solidFill>
            </a:endParaRPr>
          </a:p>
          <a:p>
            <a:pPr marL="0" lvl="0" indent="0" algn="ctr" rtl="0">
              <a:lnSpc>
                <a:spcPct val="150000"/>
              </a:lnSpc>
              <a:spcBef>
                <a:spcPts val="1600"/>
              </a:spcBef>
              <a:spcAft>
                <a:spcPts val="1600"/>
              </a:spcAft>
              <a:buNone/>
            </a:pPr>
            <a:endParaRPr sz="1800" b="1">
              <a:solidFill>
                <a:srgbClr val="853468"/>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Bedrijfsbezoeken</a:t>
            </a:r>
            <a:endParaRPr/>
          </a:p>
        </p:txBody>
      </p:sp>
      <p:pic>
        <p:nvPicPr>
          <p:cNvPr id="261" name="Google Shape;261;p37"/>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262" name="Google Shape;262;p37"/>
          <p:cNvSpPr txBox="1">
            <a:spLocks noGrp="1"/>
          </p:cNvSpPr>
          <p:nvPr>
            <p:ph type="ctrTitle"/>
          </p:nvPr>
        </p:nvSpPr>
        <p:spPr>
          <a:xfrm>
            <a:off x="1593475" y="1663650"/>
            <a:ext cx="6686400" cy="2562900"/>
          </a:xfrm>
          <a:prstGeom prst="rect">
            <a:avLst/>
          </a:prstGeom>
        </p:spPr>
        <p:txBody>
          <a:bodyPr spcFirstLastPara="1" wrap="square" lIns="91425" tIns="91425" rIns="91425" bIns="91425" anchor="ctr" anchorCtr="0">
            <a:noAutofit/>
          </a:bodyPr>
          <a:lstStyle/>
          <a:p>
            <a:pPr marL="457200" lvl="0" indent="-381000" algn="l" rtl="0">
              <a:spcBef>
                <a:spcPts val="0"/>
              </a:spcBef>
              <a:spcAft>
                <a:spcPts val="0"/>
              </a:spcAft>
              <a:buSzPts val="2400"/>
              <a:buChar char="-"/>
            </a:pPr>
            <a:r>
              <a:rPr lang="nl" sz="2400"/>
              <a:t>Twee bezoeken met interview</a:t>
            </a:r>
            <a:endParaRPr sz="2400"/>
          </a:p>
          <a:p>
            <a:pPr marL="914400" lvl="1" indent="-381000" algn="l" rtl="0">
              <a:spcBef>
                <a:spcPts val="0"/>
              </a:spcBef>
              <a:spcAft>
                <a:spcPts val="0"/>
              </a:spcAft>
              <a:buSzPts val="2400"/>
              <a:buChar char="-"/>
            </a:pPr>
            <a:r>
              <a:rPr lang="nl" sz="2400"/>
              <a:t>1x binnen je eigen werkveld/branche</a:t>
            </a:r>
            <a:endParaRPr sz="2400"/>
          </a:p>
          <a:p>
            <a:pPr marL="914400" lvl="1" indent="-381000" algn="l" rtl="0">
              <a:spcBef>
                <a:spcPts val="0"/>
              </a:spcBef>
              <a:spcAft>
                <a:spcPts val="0"/>
              </a:spcAft>
              <a:buSzPts val="2400"/>
              <a:buChar char="-"/>
            </a:pPr>
            <a:r>
              <a:rPr lang="nl" sz="2400"/>
              <a:t>1x buiten je eigen werkveld/branche </a:t>
            </a:r>
            <a:endParaRPr sz="2400"/>
          </a:p>
          <a:p>
            <a:pPr marL="457200" lvl="0" indent="-381000" algn="l" rtl="0">
              <a:spcBef>
                <a:spcPts val="0"/>
              </a:spcBef>
              <a:spcAft>
                <a:spcPts val="0"/>
              </a:spcAft>
              <a:buSzPts val="2400"/>
              <a:buChar char="-"/>
            </a:pPr>
            <a:r>
              <a:rPr lang="nl" sz="2400"/>
              <a:t>Bezoek aan BCD voor interviews</a:t>
            </a:r>
            <a:endParaRPr sz="2400"/>
          </a:p>
          <a:p>
            <a:pPr marL="457200" lvl="0" indent="-381000" algn="l" rtl="0">
              <a:spcBef>
                <a:spcPts val="0"/>
              </a:spcBef>
              <a:spcAft>
                <a:spcPts val="0"/>
              </a:spcAft>
              <a:buSzPts val="2400"/>
              <a:buChar char="-"/>
            </a:pPr>
            <a:r>
              <a:rPr lang="nl" sz="2400"/>
              <a:t>Werken in duo’s</a:t>
            </a:r>
            <a:endParaRPr sz="2400"/>
          </a:p>
          <a:p>
            <a:pPr marL="914400" lvl="1" indent="-381000" algn="l" rtl="0">
              <a:spcBef>
                <a:spcPts val="0"/>
              </a:spcBef>
              <a:spcAft>
                <a:spcPts val="0"/>
              </a:spcAft>
              <a:buSzPts val="2400"/>
              <a:buChar char="-"/>
            </a:pPr>
            <a:r>
              <a:rPr lang="nl" sz="2400"/>
              <a:t>Bij elke tafel kies je iemand die een andere kleur heeft dan jouw kaartje</a:t>
            </a:r>
            <a:endParaRPr sz="2400"/>
          </a:p>
          <a:p>
            <a:pPr marL="914400" lvl="1" indent="-381000" algn="l" rtl="0">
              <a:spcBef>
                <a:spcPts val="0"/>
              </a:spcBef>
              <a:spcAft>
                <a:spcPts val="0"/>
              </a:spcAft>
              <a:buSzPts val="2400"/>
              <a:buChar char="-"/>
            </a:pPr>
            <a:r>
              <a:rPr lang="nl" sz="2400"/>
              <a:t>Noteer dit duo bij mij</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8" name="Google Shape;268;p38"/>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269" name="Google Shape;269;p38"/>
          <p:cNvPicPr preferRelativeResize="0"/>
          <p:nvPr/>
        </p:nvPicPr>
        <p:blipFill>
          <a:blip r:embed="rId4">
            <a:alphaModFix/>
          </a:blip>
          <a:stretch>
            <a:fillRect/>
          </a:stretch>
        </p:blipFill>
        <p:spPr>
          <a:xfrm>
            <a:off x="816652" y="500350"/>
            <a:ext cx="6499350" cy="430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2031475" y="1118950"/>
            <a:ext cx="5505575" cy="2752800"/>
          </a:xfrm>
          <a:prstGeom prst="rect">
            <a:avLst/>
          </a:prstGeom>
          <a:noFill/>
          <a:ln>
            <a:noFill/>
          </a:ln>
        </p:spPr>
      </p:pic>
      <p:sp>
        <p:nvSpPr>
          <p:cNvPr id="73" name="Google Shape;73;p15"/>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txBox="1">
            <a:spLocks noGrp="1"/>
          </p:cNvSpPr>
          <p:nvPr>
            <p:ph type="ctrTitle"/>
          </p:nvPr>
        </p:nvSpPr>
        <p:spPr>
          <a:xfrm>
            <a:off x="311700" y="124750"/>
            <a:ext cx="85206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Manieren</a:t>
            </a:r>
            <a:endParaRPr/>
          </a:p>
        </p:txBody>
      </p:sp>
      <p:pic>
        <p:nvPicPr>
          <p:cNvPr id="75" name="Google Shape;75;p15"/>
          <p:cNvPicPr preferRelativeResize="0"/>
          <p:nvPr/>
        </p:nvPicPr>
        <p:blipFill>
          <a:blip r:embed="rId4">
            <a:alphaModFix/>
          </a:blip>
          <a:stretch>
            <a:fillRect/>
          </a:stretch>
        </p:blipFill>
        <p:spPr>
          <a:xfrm>
            <a:off x="8399578" y="326350"/>
            <a:ext cx="527097" cy="792600"/>
          </a:xfrm>
          <a:prstGeom prst="rect">
            <a:avLst/>
          </a:prstGeom>
          <a:noFill/>
          <a:ln>
            <a:noFill/>
          </a:ln>
        </p:spPr>
      </p:pic>
      <p:pic>
        <p:nvPicPr>
          <p:cNvPr id="76" name="Google Shape;76;p15"/>
          <p:cNvPicPr preferRelativeResize="0"/>
          <p:nvPr/>
        </p:nvPicPr>
        <p:blipFill>
          <a:blip r:embed="rId5">
            <a:alphaModFix/>
          </a:blip>
          <a:stretch>
            <a:fillRect/>
          </a:stretch>
        </p:blipFill>
        <p:spPr>
          <a:xfrm>
            <a:off x="6437150" y="1666525"/>
            <a:ext cx="2489524" cy="3102224"/>
          </a:xfrm>
          <a:prstGeom prst="rect">
            <a:avLst/>
          </a:prstGeom>
          <a:noFill/>
          <a:ln>
            <a:noFill/>
          </a:ln>
        </p:spPr>
      </p:pic>
      <p:pic>
        <p:nvPicPr>
          <p:cNvPr id="77" name="Google Shape;77;p15"/>
          <p:cNvPicPr preferRelativeResize="0"/>
          <p:nvPr/>
        </p:nvPicPr>
        <p:blipFill>
          <a:blip r:embed="rId6">
            <a:alphaModFix/>
          </a:blip>
          <a:stretch>
            <a:fillRect/>
          </a:stretch>
        </p:blipFill>
        <p:spPr>
          <a:xfrm>
            <a:off x="311705" y="2988575"/>
            <a:ext cx="2253522" cy="1886975"/>
          </a:xfrm>
          <a:prstGeom prst="rect">
            <a:avLst/>
          </a:prstGeom>
          <a:noFill/>
          <a:ln>
            <a:noFill/>
          </a:ln>
        </p:spPr>
      </p:pic>
      <p:sp>
        <p:nvSpPr>
          <p:cNvPr id="78" name="Google Shape;78;p15"/>
          <p:cNvSpPr txBox="1">
            <a:spLocks noGrp="1"/>
          </p:cNvSpPr>
          <p:nvPr>
            <p:ph type="ctrTitle"/>
          </p:nvPr>
        </p:nvSpPr>
        <p:spPr>
          <a:xfrm>
            <a:off x="2865225" y="3915300"/>
            <a:ext cx="26148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sz="3000"/>
              <a:t>iterate!</a:t>
            </a:r>
            <a:endParaRPr sz="3000"/>
          </a:p>
        </p:txBody>
      </p:sp>
      <p:pic>
        <p:nvPicPr>
          <p:cNvPr id="79" name="Google Shape;79;p15"/>
          <p:cNvPicPr preferRelativeResize="0"/>
          <p:nvPr/>
        </p:nvPicPr>
        <p:blipFill>
          <a:blip r:embed="rId7">
            <a:alphaModFix/>
          </a:blip>
          <a:stretch>
            <a:fillRect/>
          </a:stretch>
        </p:blipFill>
        <p:spPr>
          <a:xfrm>
            <a:off x="108900" y="559875"/>
            <a:ext cx="2871956" cy="172126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6"/>
          <p:cNvPicPr preferRelativeResize="0"/>
          <p:nvPr/>
        </p:nvPicPr>
        <p:blipFill>
          <a:blip r:embed="rId3">
            <a:alphaModFix/>
          </a:blip>
          <a:stretch>
            <a:fillRect/>
          </a:stretch>
        </p:blipFill>
        <p:spPr>
          <a:xfrm>
            <a:off x="0" y="1218200"/>
            <a:ext cx="6251426" cy="4001493"/>
          </a:xfrm>
          <a:prstGeom prst="rect">
            <a:avLst/>
          </a:prstGeom>
          <a:noFill/>
          <a:ln>
            <a:noFill/>
          </a:ln>
        </p:spPr>
      </p:pic>
      <p:pic>
        <p:nvPicPr>
          <p:cNvPr id="85" name="Google Shape;85;p16"/>
          <p:cNvPicPr preferRelativeResize="0"/>
          <p:nvPr/>
        </p:nvPicPr>
        <p:blipFill>
          <a:blip r:embed="rId4">
            <a:alphaModFix/>
          </a:blip>
          <a:stretch>
            <a:fillRect/>
          </a:stretch>
        </p:blipFill>
        <p:spPr>
          <a:xfrm>
            <a:off x="6470375" y="1259775"/>
            <a:ext cx="2360549" cy="3169399"/>
          </a:xfrm>
          <a:prstGeom prst="rect">
            <a:avLst/>
          </a:prstGeom>
          <a:noFill/>
          <a:ln>
            <a:noFill/>
          </a:ln>
        </p:spPr>
      </p:pic>
      <p:pic>
        <p:nvPicPr>
          <p:cNvPr id="86" name="Google Shape;86;p16"/>
          <p:cNvPicPr preferRelativeResize="0"/>
          <p:nvPr/>
        </p:nvPicPr>
        <p:blipFill>
          <a:blip r:embed="rId5">
            <a:alphaModFix/>
          </a:blip>
          <a:stretch>
            <a:fillRect/>
          </a:stretch>
        </p:blipFill>
        <p:spPr>
          <a:xfrm>
            <a:off x="6216925" y="3376200"/>
            <a:ext cx="2830175" cy="1696200"/>
          </a:xfrm>
          <a:prstGeom prst="rect">
            <a:avLst/>
          </a:prstGeom>
          <a:noFill/>
          <a:ln>
            <a:noFill/>
          </a:ln>
        </p:spPr>
      </p:pic>
      <p:pic>
        <p:nvPicPr>
          <p:cNvPr id="87" name="Google Shape;87;p16"/>
          <p:cNvPicPr preferRelativeResize="0"/>
          <p:nvPr/>
        </p:nvPicPr>
        <p:blipFill>
          <a:blip r:embed="rId6">
            <a:alphaModFix/>
          </a:blip>
          <a:stretch>
            <a:fillRect/>
          </a:stretch>
        </p:blipFill>
        <p:spPr>
          <a:xfrm>
            <a:off x="8399578" y="326350"/>
            <a:ext cx="527097" cy="792600"/>
          </a:xfrm>
          <a:prstGeom prst="rect">
            <a:avLst/>
          </a:prstGeom>
          <a:noFill/>
          <a:ln>
            <a:noFill/>
          </a:ln>
        </p:spPr>
      </p:pic>
      <p:sp>
        <p:nvSpPr>
          <p:cNvPr id="88" name="Google Shape;88;p16"/>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Design Thinking</a:t>
            </a:r>
            <a:endParaRPr/>
          </a:p>
        </p:txBody>
      </p:sp>
      <p:pic>
        <p:nvPicPr>
          <p:cNvPr id="90" name="Google Shape;90;p16"/>
          <p:cNvPicPr preferRelativeResize="0"/>
          <p:nvPr/>
        </p:nvPicPr>
        <p:blipFill>
          <a:blip r:embed="rId6">
            <a:alphaModFix/>
          </a:blip>
          <a:stretch>
            <a:fillRect/>
          </a:stretch>
        </p:blipFill>
        <p:spPr>
          <a:xfrm>
            <a:off x="8399578" y="326350"/>
            <a:ext cx="527097" cy="792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7"/>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Uitdaging bij Ideation</a:t>
            </a:r>
            <a:endParaRPr/>
          </a:p>
        </p:txBody>
      </p:sp>
      <p:pic>
        <p:nvPicPr>
          <p:cNvPr id="97" name="Google Shape;97;p17"/>
          <p:cNvPicPr preferRelativeResize="0"/>
          <p:nvPr/>
        </p:nvPicPr>
        <p:blipFill>
          <a:blip r:embed="rId3">
            <a:alphaModFix/>
          </a:blip>
          <a:stretch>
            <a:fillRect/>
          </a:stretch>
        </p:blipFill>
        <p:spPr>
          <a:xfrm>
            <a:off x="8399578" y="326350"/>
            <a:ext cx="527097" cy="792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8"/>
          <p:cNvPicPr preferRelativeResize="0"/>
          <p:nvPr/>
        </p:nvPicPr>
        <p:blipFill>
          <a:blip r:embed="rId3">
            <a:alphaModFix/>
          </a:blip>
          <a:stretch>
            <a:fillRect/>
          </a:stretch>
        </p:blipFill>
        <p:spPr>
          <a:xfrm>
            <a:off x="88625" y="3604225"/>
            <a:ext cx="5651224" cy="1498300"/>
          </a:xfrm>
          <a:prstGeom prst="rect">
            <a:avLst/>
          </a:prstGeom>
          <a:noFill/>
          <a:ln>
            <a:noFill/>
          </a:ln>
        </p:spPr>
      </p:pic>
      <p:sp>
        <p:nvSpPr>
          <p:cNvPr id="103" name="Google Shape;103;p18"/>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Brainstormen</a:t>
            </a:r>
            <a:endParaRPr/>
          </a:p>
        </p:txBody>
      </p:sp>
      <p:pic>
        <p:nvPicPr>
          <p:cNvPr id="105" name="Google Shape;105;p18"/>
          <p:cNvPicPr preferRelativeResize="0"/>
          <p:nvPr/>
        </p:nvPicPr>
        <p:blipFill>
          <a:blip r:embed="rId4">
            <a:alphaModFix/>
          </a:blip>
          <a:stretch>
            <a:fillRect/>
          </a:stretch>
        </p:blipFill>
        <p:spPr>
          <a:xfrm>
            <a:off x="8399578" y="326350"/>
            <a:ext cx="527097" cy="792600"/>
          </a:xfrm>
          <a:prstGeom prst="rect">
            <a:avLst/>
          </a:prstGeom>
          <a:noFill/>
          <a:ln>
            <a:noFill/>
          </a:ln>
        </p:spPr>
      </p:pic>
      <p:sp>
        <p:nvSpPr>
          <p:cNvPr id="106" name="Google Shape;106;p18"/>
          <p:cNvSpPr txBox="1"/>
          <p:nvPr/>
        </p:nvSpPr>
        <p:spPr>
          <a:xfrm>
            <a:off x="4050" y="1207625"/>
            <a:ext cx="9135900" cy="50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l"/>
              <a:t>Brainstormen m.b.v. Associaties</a:t>
            </a:r>
            <a:endParaRPr/>
          </a:p>
        </p:txBody>
      </p:sp>
      <p:pic>
        <p:nvPicPr>
          <p:cNvPr id="107" name="Google Shape;107;p18"/>
          <p:cNvPicPr preferRelativeResize="0"/>
          <p:nvPr/>
        </p:nvPicPr>
        <p:blipFill>
          <a:blip r:embed="rId5">
            <a:alphaModFix/>
          </a:blip>
          <a:stretch>
            <a:fillRect/>
          </a:stretch>
        </p:blipFill>
        <p:spPr>
          <a:xfrm>
            <a:off x="4647400" y="1385250"/>
            <a:ext cx="4314040" cy="3130076"/>
          </a:xfrm>
          <a:prstGeom prst="rect">
            <a:avLst/>
          </a:prstGeom>
          <a:noFill/>
          <a:ln>
            <a:noFill/>
          </a:ln>
        </p:spPr>
      </p:pic>
      <p:pic>
        <p:nvPicPr>
          <p:cNvPr id="108" name="Google Shape;108;p18"/>
          <p:cNvPicPr preferRelativeResize="0"/>
          <p:nvPr/>
        </p:nvPicPr>
        <p:blipFill>
          <a:blip r:embed="rId6">
            <a:alphaModFix/>
          </a:blip>
          <a:stretch>
            <a:fillRect/>
          </a:stretch>
        </p:blipFill>
        <p:spPr>
          <a:xfrm>
            <a:off x="1337625" y="2239800"/>
            <a:ext cx="2628050" cy="1878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Groepjes</a:t>
            </a:r>
            <a:endParaRPr/>
          </a:p>
        </p:txBody>
      </p:sp>
      <p:pic>
        <p:nvPicPr>
          <p:cNvPr id="115" name="Google Shape;115;p19"/>
          <p:cNvPicPr preferRelativeResize="0"/>
          <p:nvPr/>
        </p:nvPicPr>
        <p:blipFill>
          <a:blip r:embed="rId3">
            <a:alphaModFix/>
          </a:blip>
          <a:stretch>
            <a:fillRect/>
          </a:stretch>
        </p:blipFill>
        <p:spPr>
          <a:xfrm>
            <a:off x="8399578" y="326350"/>
            <a:ext cx="527097" cy="792600"/>
          </a:xfrm>
          <a:prstGeom prst="rect">
            <a:avLst/>
          </a:prstGeom>
          <a:noFill/>
          <a:ln>
            <a:noFill/>
          </a:ln>
        </p:spPr>
      </p:pic>
      <p:sp>
        <p:nvSpPr>
          <p:cNvPr id="116" name="Google Shape;116;p19"/>
          <p:cNvSpPr txBox="1"/>
          <p:nvPr/>
        </p:nvSpPr>
        <p:spPr>
          <a:xfrm>
            <a:off x="554700" y="1573300"/>
            <a:ext cx="7967400" cy="3237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nl"/>
              <a:t>Op elke tafel liggen kleuren, ga bij die tafel zitten waar nog niet jouw kleur bij zit</a:t>
            </a:r>
            <a:endParaRPr/>
          </a:p>
          <a:p>
            <a:pPr marL="457200" marR="0" lvl="0" indent="-317500" algn="l" rtl="0">
              <a:lnSpc>
                <a:spcPct val="100000"/>
              </a:lnSpc>
              <a:spcBef>
                <a:spcPts val="0"/>
              </a:spcBef>
              <a:spcAft>
                <a:spcPts val="0"/>
              </a:spcAft>
              <a:buSzPts val="1400"/>
              <a:buChar char="-"/>
            </a:pPr>
            <a:r>
              <a:rPr lang="nl"/>
              <a:t>Gebruik de hoge tafels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0"/>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a:t>Warming-up</a:t>
            </a:r>
            <a:endParaRPr/>
          </a:p>
        </p:txBody>
      </p:sp>
      <p:pic>
        <p:nvPicPr>
          <p:cNvPr id="123" name="Google Shape;123;p20"/>
          <p:cNvPicPr preferRelativeResize="0"/>
          <p:nvPr/>
        </p:nvPicPr>
        <p:blipFill>
          <a:blip r:embed="rId3">
            <a:alphaModFix/>
          </a:blip>
          <a:stretch>
            <a:fillRect/>
          </a:stretch>
        </p:blipFill>
        <p:spPr>
          <a:xfrm>
            <a:off x="8399578" y="326350"/>
            <a:ext cx="527097" cy="792600"/>
          </a:xfrm>
          <a:prstGeom prst="rect">
            <a:avLst/>
          </a:prstGeom>
          <a:noFill/>
          <a:ln>
            <a:noFill/>
          </a:ln>
        </p:spPr>
      </p:pic>
      <p:pic>
        <p:nvPicPr>
          <p:cNvPr id="124" name="Google Shape;124;p20"/>
          <p:cNvPicPr preferRelativeResize="0"/>
          <p:nvPr/>
        </p:nvPicPr>
        <p:blipFill>
          <a:blip r:embed="rId4">
            <a:alphaModFix/>
          </a:blip>
          <a:stretch>
            <a:fillRect/>
          </a:stretch>
        </p:blipFill>
        <p:spPr>
          <a:xfrm>
            <a:off x="152400" y="1505350"/>
            <a:ext cx="4052539" cy="3485750"/>
          </a:xfrm>
          <a:prstGeom prst="rect">
            <a:avLst/>
          </a:prstGeom>
          <a:noFill/>
          <a:ln>
            <a:noFill/>
          </a:ln>
        </p:spPr>
      </p:pic>
      <p:pic>
        <p:nvPicPr>
          <p:cNvPr id="125" name="Google Shape;125;p20"/>
          <p:cNvPicPr preferRelativeResize="0"/>
          <p:nvPr/>
        </p:nvPicPr>
        <p:blipFill>
          <a:blip r:embed="rId5">
            <a:alphaModFix/>
          </a:blip>
          <a:stretch>
            <a:fillRect/>
          </a:stretch>
        </p:blipFill>
        <p:spPr>
          <a:xfrm>
            <a:off x="4595889" y="1609725"/>
            <a:ext cx="4057650" cy="990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1"/>
          <p:cNvSpPr/>
          <p:nvPr/>
        </p:nvSpPr>
        <p:spPr>
          <a:xfrm>
            <a:off x="4050" y="124750"/>
            <a:ext cx="9135900" cy="1228200"/>
          </a:xfrm>
          <a:prstGeom prst="rect">
            <a:avLst/>
          </a:prstGeom>
          <a:solidFill>
            <a:srgbClr val="EEEEEE">
              <a:alpha val="45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txBox="1">
            <a:spLocks noGrp="1"/>
          </p:cNvSpPr>
          <p:nvPr>
            <p:ph type="ctrTitle"/>
          </p:nvPr>
        </p:nvSpPr>
        <p:spPr>
          <a:xfrm>
            <a:off x="4050" y="124750"/>
            <a:ext cx="9135900" cy="12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 dirty="0"/>
              <a:t>Warming-up</a:t>
            </a:r>
            <a:endParaRPr dirty="0"/>
          </a:p>
        </p:txBody>
      </p:sp>
      <p:pic>
        <p:nvPicPr>
          <p:cNvPr id="132" name="Google Shape;132;p21"/>
          <p:cNvPicPr preferRelativeResize="0"/>
          <p:nvPr/>
        </p:nvPicPr>
        <p:blipFill>
          <a:blip r:embed="rId4">
            <a:alphaModFix/>
          </a:blip>
          <a:stretch>
            <a:fillRect/>
          </a:stretch>
        </p:blipFill>
        <p:spPr>
          <a:xfrm>
            <a:off x="8399578" y="326350"/>
            <a:ext cx="527097" cy="792600"/>
          </a:xfrm>
          <a:prstGeom prst="rect">
            <a:avLst/>
          </a:prstGeom>
          <a:noFill/>
          <a:ln>
            <a:noFill/>
          </a:ln>
        </p:spPr>
      </p:pic>
      <p:pic>
        <p:nvPicPr>
          <p:cNvPr id="2" name="5 Minute Timer">
            <a:hlinkClick r:id="" action="ppaction://media"/>
            <a:extLst>
              <a:ext uri="{FF2B5EF4-FFF2-40B4-BE49-F238E27FC236}">
                <a16:creationId xmlns:a16="http://schemas.microsoft.com/office/drawing/2014/main" id="{0B6BD7C6-9CF4-B743-89E1-970EDE1E7B97}"/>
              </a:ext>
            </a:extLst>
          </p:cNvPr>
          <p:cNvPicPr>
            <a:picLocks noRot="1" noChangeAspect="1"/>
          </p:cNvPicPr>
          <p:nvPr>
            <a:videoFile r:link="rId1"/>
          </p:nvPr>
        </p:nvPicPr>
        <p:blipFill>
          <a:blip r:embed="rId5"/>
          <a:stretch>
            <a:fillRect/>
          </a:stretch>
        </p:blipFill>
        <p:spPr>
          <a:xfrm>
            <a:off x="1524000" y="1499089"/>
            <a:ext cx="6096000" cy="3429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262</Words>
  <Application>Microsoft Macintosh PowerPoint</Application>
  <PresentationFormat>On-screen Show (16:9)</PresentationFormat>
  <Paragraphs>58</Paragraphs>
  <Slides>26</Slides>
  <Notes>26</Notes>
  <HiddenSlides>0</HiddenSlides>
  <MMClips>4</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26</vt:i4>
      </vt:variant>
    </vt:vector>
  </HeadingPairs>
  <TitlesOfParts>
    <vt:vector size="28" baseType="lpstr">
      <vt:lpstr>Arial</vt:lpstr>
      <vt:lpstr>Simple Light</vt:lpstr>
      <vt:lpstr>Get it out of your head!</vt:lpstr>
      <vt:lpstr>Agenda</vt:lpstr>
      <vt:lpstr>Manieren</vt:lpstr>
      <vt:lpstr>Design Thinking</vt:lpstr>
      <vt:lpstr>Uitdaging bij Ideation</vt:lpstr>
      <vt:lpstr>Brainstormen</vt:lpstr>
      <vt:lpstr>Groepjes</vt:lpstr>
      <vt:lpstr>Warming-up</vt:lpstr>
      <vt:lpstr>Warming-up</vt:lpstr>
      <vt:lpstr>Association Chain</vt:lpstr>
      <vt:lpstr>PowerPoint Presentation</vt:lpstr>
      <vt:lpstr>Association Chain</vt:lpstr>
      <vt:lpstr>Brainwriting 1 - jouw vak</vt:lpstr>
      <vt:lpstr>PowerPoint Presentation</vt:lpstr>
      <vt:lpstr>Challenge!</vt:lpstr>
      <vt:lpstr>Braindump</vt:lpstr>
      <vt:lpstr>PowerPoint Presentation</vt:lpstr>
      <vt:lpstr>Brainwriting 2 - aanvullen</vt:lpstr>
      <vt:lpstr>PowerPoint Presentation</vt:lpstr>
      <vt:lpstr>Transporter</vt:lpstr>
      <vt:lpstr>PowerPoint Presentation</vt:lpstr>
      <vt:lpstr>Convergeren</vt:lpstr>
      <vt:lpstr>PowerPoint Presentation</vt:lpstr>
      <vt:lpstr>Presenteren</vt:lpstr>
      <vt:lpstr>Bedrijfsbezoeken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it out of your head!</dc:title>
  <cp:lastModifiedBy>Frank Kroondijk</cp:lastModifiedBy>
  <cp:revision>3</cp:revision>
  <dcterms:modified xsi:type="dcterms:W3CDTF">2019-05-06T10:21:04Z</dcterms:modified>
</cp:coreProperties>
</file>